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4"/>
  </p:notesMasterIdLst>
  <p:sldIdLst>
    <p:sldId id="256" r:id="rId2"/>
    <p:sldId id="257" r:id="rId3"/>
    <p:sldId id="259" r:id="rId4"/>
    <p:sldId id="260" r:id="rId5"/>
    <p:sldId id="261" r:id="rId6"/>
    <p:sldId id="271" r:id="rId7"/>
    <p:sldId id="265" r:id="rId8"/>
    <p:sldId id="272" r:id="rId9"/>
    <p:sldId id="266" r:id="rId10"/>
    <p:sldId id="273" r:id="rId11"/>
    <p:sldId id="268" r:id="rId12"/>
    <p:sldId id="269" r:id="rId13"/>
    <p:sldId id="267" r:id="rId14"/>
    <p:sldId id="270" r:id="rId15"/>
    <p:sldId id="274" r:id="rId16"/>
    <p:sldId id="275" r:id="rId17"/>
    <p:sldId id="276" r:id="rId18"/>
    <p:sldId id="283" r:id="rId19"/>
    <p:sldId id="284" r:id="rId20"/>
    <p:sldId id="285" r:id="rId21"/>
    <p:sldId id="286" r:id="rId22"/>
    <p:sldId id="287" r:id="rId23"/>
    <p:sldId id="277" r:id="rId24"/>
    <p:sldId id="280" r:id="rId25"/>
    <p:sldId id="281" r:id="rId26"/>
    <p:sldId id="290" r:id="rId27"/>
    <p:sldId id="291" r:id="rId28"/>
    <p:sldId id="292" r:id="rId29"/>
    <p:sldId id="293" r:id="rId30"/>
    <p:sldId id="296" r:id="rId31"/>
    <p:sldId id="295" r:id="rId32"/>
    <p:sldId id="294" r:id="rId33"/>
    <p:sldId id="258" r:id="rId34"/>
    <p:sldId id="279" r:id="rId35"/>
    <p:sldId id="289" r:id="rId36"/>
    <p:sldId id="263" r:id="rId37"/>
    <p:sldId id="278" r:id="rId38"/>
    <p:sldId id="297" r:id="rId39"/>
    <p:sldId id="298" r:id="rId40"/>
    <p:sldId id="288" r:id="rId41"/>
    <p:sldId id="299" r:id="rId42"/>
    <p:sldId id="282"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p:restoredTop sz="94558"/>
  </p:normalViewPr>
  <p:slideViewPr>
    <p:cSldViewPr snapToGrid="0" snapToObjects="1">
      <p:cViewPr varScale="1">
        <p:scale>
          <a:sx n="161" d="100"/>
          <a:sy n="161" d="100"/>
        </p:scale>
        <p:origin x="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c18d55a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c18d55a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2163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c18d55af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c18d55af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57663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4313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65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226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c15b99389_2_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Google Shape;153;g1c15b99389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001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31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191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44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74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71800" y="1657350"/>
            <a:ext cx="5586300" cy="8787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i="0" u="none" strike="noStrike" cap="none">
                <a:solidFill>
                  <a:schemeClr val="tx1">
                    <a:lumMod val="50000"/>
                  </a:schemeClr>
                </a:solidFill>
                <a:latin typeface="Arial"/>
                <a:ea typeface="Arial"/>
                <a:cs typeface="Arial"/>
                <a:sym typeface="Arial"/>
              </a:defRPr>
            </a:lvl1pPr>
            <a:lvl2pPr lvl="1"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2pPr>
            <a:lvl3pPr lvl="2"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3pPr>
            <a:lvl4pPr lvl="3"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4pPr>
            <a:lvl5pPr lvl="4"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5pPr>
            <a:lvl6pPr lvl="5"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6pPr>
            <a:lvl7pPr lvl="6"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7pPr>
            <a:lvl8pPr lvl="7"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8pPr>
            <a:lvl9pPr lvl="8"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9pPr>
          </a:lstStyle>
          <a:p>
            <a:endParaRPr dirty="0"/>
          </a:p>
        </p:txBody>
      </p:sp>
      <p:sp>
        <p:nvSpPr>
          <p:cNvPr id="10" name="Google Shape;10;p2"/>
          <p:cNvSpPr txBox="1">
            <a:spLocks noGrp="1"/>
          </p:cNvSpPr>
          <p:nvPr>
            <p:ph type="subTitle" idx="1"/>
          </p:nvPr>
        </p:nvSpPr>
        <p:spPr>
          <a:xfrm>
            <a:off x="2971800" y="2571750"/>
            <a:ext cx="5586300" cy="514200"/>
          </a:xfrm>
          <a:prstGeom prst="rect">
            <a:avLst/>
          </a:prstGeom>
          <a:noFill/>
          <a:ln>
            <a:noFill/>
          </a:ln>
        </p:spPr>
        <p:txBody>
          <a:bodyPr spcFirstLastPara="1" wrap="square" lIns="91425" tIns="91425" rIns="91425" bIns="91425" anchor="t" anchorCtr="0"/>
          <a:lstStyle>
            <a:lvl1pPr lvl="0" algn="l" rtl="0">
              <a:spcBef>
                <a:spcPts val="0"/>
              </a:spcBef>
              <a:spcAft>
                <a:spcPts val="0"/>
              </a:spcAft>
              <a:buClr>
                <a:srgbClr val="000000"/>
              </a:buClr>
              <a:buSzPts val="1800"/>
              <a:buFont typeface="Arial"/>
              <a:buNone/>
              <a:defRPr sz="1800" b="0" i="0" u="none" strike="noStrike" cap="none">
                <a:solidFill>
                  <a:schemeClr val="accent2">
                    <a:lumMod val="50000"/>
                  </a:schemeClr>
                </a:solidFill>
                <a:latin typeface="Arial"/>
                <a:ea typeface="Arial"/>
                <a:cs typeface="Arial"/>
                <a:sym typeface="Arial"/>
              </a:defRPr>
            </a:lvl1pPr>
            <a:lvl2pPr lvl="1"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lvl="2"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lvl="3"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lvl="4"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lvl="5"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lvl="6"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lvl="7"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lvl="8"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dirty="0"/>
          </a:p>
        </p:txBody>
      </p:sp>
      <p:cxnSp>
        <p:nvCxnSpPr>
          <p:cNvPr id="11" name="Google Shape;11;p2"/>
          <p:cNvCxnSpPr/>
          <p:nvPr/>
        </p:nvCxnSpPr>
        <p:spPr>
          <a:xfrm rot="10800000" flipH="1">
            <a:off x="2940417" y="2536424"/>
            <a:ext cx="5594100" cy="300"/>
          </a:xfrm>
          <a:prstGeom prst="straightConnector1">
            <a:avLst/>
          </a:prstGeom>
          <a:noFill/>
          <a:ln w="9525" cap="flat" cmpd="sng">
            <a:solidFill>
              <a:srgbClr val="CCCCCC"/>
            </a:solidFill>
            <a:prstDash val="solid"/>
            <a:round/>
            <a:headEnd type="none" w="med" len="med"/>
            <a:tailEnd type="none" w="med" len="med"/>
          </a:ln>
        </p:spPr>
      </p:cxnSp>
      <p:sp>
        <p:nvSpPr>
          <p:cNvPr id="12" name="Google Shape;12;p2"/>
          <p:cNvSpPr txBox="1"/>
          <p:nvPr/>
        </p:nvSpPr>
        <p:spPr>
          <a:xfrm>
            <a:off x="1801689" y="209310"/>
            <a:ext cx="1474500" cy="1029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b="1" dirty="0">
                <a:solidFill>
                  <a:schemeClr val="tx1">
                    <a:lumMod val="50000"/>
                  </a:schemeClr>
                </a:solidFill>
              </a:rPr>
              <a:t>190F</a:t>
            </a:r>
            <a:endParaRPr sz="2800" b="1" dirty="0">
              <a:solidFill>
                <a:schemeClr val="tx1">
                  <a:lumMod val="50000"/>
                </a:schemeClr>
              </a:solidFill>
            </a:endParaRPr>
          </a:p>
          <a:p>
            <a:pPr marL="0" lvl="0" indent="0">
              <a:spcBef>
                <a:spcPts val="0"/>
              </a:spcBef>
              <a:spcAft>
                <a:spcPts val="0"/>
              </a:spcAft>
              <a:buNone/>
            </a:pPr>
            <a:r>
              <a:rPr lang="en-US" b="1" dirty="0">
                <a:solidFill>
                  <a:schemeClr val="accent2">
                    <a:lumMod val="50000"/>
                  </a:schemeClr>
                </a:solidFill>
              </a:rPr>
              <a:t> </a:t>
            </a:r>
            <a:r>
              <a:rPr lang="en" b="1" dirty="0">
                <a:solidFill>
                  <a:schemeClr val="accent2">
                    <a:lumMod val="50000"/>
                  </a:schemeClr>
                </a:solidFill>
              </a:rPr>
              <a:t>Fall 201</a:t>
            </a:r>
            <a:r>
              <a:rPr lang="en-US" b="1" dirty="0">
                <a:solidFill>
                  <a:schemeClr val="accent2">
                    <a:lumMod val="50000"/>
                  </a:schemeClr>
                </a:solidFill>
              </a:rPr>
              <a:t>8</a:t>
            </a:r>
            <a:r>
              <a:rPr lang="en" b="1" dirty="0">
                <a:solidFill>
                  <a:srgbClr val="C4820E"/>
                </a:solidFill>
              </a:rPr>
              <a:t>	</a:t>
            </a:r>
            <a:endParaRPr b="1" dirty="0">
              <a:solidFill>
                <a:srgbClr val="C4820E"/>
              </a:solidFill>
            </a:endParaRPr>
          </a:p>
        </p:txBody>
      </p:sp>
      <p:pic>
        <p:nvPicPr>
          <p:cNvPr id="1026" name="Picture 2" descr="mage result for umass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8805" y="323069"/>
            <a:ext cx="972884" cy="801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userDrawn="1"/>
        </p:nvSpPr>
        <p:spPr>
          <a:xfrm>
            <a:off x="2855248" y="240366"/>
            <a:ext cx="6738265" cy="523220"/>
          </a:xfrm>
          <a:prstGeom prst="rect">
            <a:avLst/>
          </a:prstGeom>
          <a:noFill/>
        </p:spPr>
        <p:txBody>
          <a:bodyPr wrap="square" rtlCol="0">
            <a:spAutoFit/>
          </a:bodyPr>
          <a:lstStyle/>
          <a:p>
            <a:r>
              <a:rPr lang="en-US" sz="2800" b="1" dirty="0"/>
              <a:t>Foundations of Data Science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cxnSp>
        <p:nvCxnSpPr>
          <p:cNvPr id="16" name="Google Shape;16;p3"/>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17" name="Google Shape;17;p3"/>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a:p>
        </p:txBody>
      </p:sp>
      <p:sp>
        <p:nvSpPr>
          <p:cNvPr id="21" name="Google Shape;21;p4"/>
          <p:cNvSpPr txBox="1">
            <a:spLocks noGrp="1"/>
          </p:cNvSpPr>
          <p:nvPr>
            <p:ph type="body" idx="1"/>
          </p:nvPr>
        </p:nvSpPr>
        <p:spPr>
          <a:xfrm>
            <a:off x="457200" y="971550"/>
            <a:ext cx="4038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Char char="●"/>
              <a:defRPr sz="24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dirty="0"/>
          </a:p>
        </p:txBody>
      </p:sp>
      <p:sp>
        <p:nvSpPr>
          <p:cNvPr id="22" name="Google Shape;22;p4"/>
          <p:cNvSpPr txBox="1">
            <a:spLocks noGrp="1"/>
          </p:cNvSpPr>
          <p:nvPr>
            <p:ph type="body" idx="2"/>
          </p:nvPr>
        </p:nvSpPr>
        <p:spPr>
          <a:xfrm>
            <a:off x="4648200" y="971550"/>
            <a:ext cx="4038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Char char="●"/>
              <a:defRPr sz="2400"/>
            </a:lvl1pPr>
            <a:lvl2pPr marL="914400" lvl="1" indent="-381000" rtl="0">
              <a:spcBef>
                <a:spcPts val="0"/>
              </a:spcBef>
              <a:spcAft>
                <a:spcPts val="0"/>
              </a:spcAft>
              <a:buSzPts val="2400"/>
              <a:buChar char="○"/>
              <a:defRPr sz="2400">
                <a:solidFill>
                  <a:schemeClr val="dk1"/>
                </a:solidFill>
              </a:defRPr>
            </a:lvl2pPr>
            <a:lvl3pPr marL="1371600" lvl="2" indent="-381000" rtl="0">
              <a:spcBef>
                <a:spcPts val="0"/>
              </a:spcBef>
              <a:spcAft>
                <a:spcPts val="0"/>
              </a:spcAft>
              <a:buSzPts val="2400"/>
              <a:buChar char="■"/>
              <a:defRPr sz="2400">
                <a:solidFill>
                  <a:schemeClr val="dk1"/>
                </a:solidFill>
              </a:defRPr>
            </a:lvl3pPr>
            <a:lvl4pPr marL="1828800" lvl="3" indent="-342900" rtl="0">
              <a:spcBef>
                <a:spcPts val="0"/>
              </a:spcBef>
              <a:spcAft>
                <a:spcPts val="0"/>
              </a:spcAft>
              <a:buSzPts val="1800"/>
              <a:buChar char="●"/>
              <a:defRPr sz="1800">
                <a:solidFill>
                  <a:schemeClr val="dk1"/>
                </a:solidFill>
              </a:defRPr>
            </a:lvl4pPr>
            <a:lvl5pPr marL="2286000" lvl="4" indent="-342900" rtl="0">
              <a:spcBef>
                <a:spcPts val="0"/>
              </a:spcBef>
              <a:spcAft>
                <a:spcPts val="0"/>
              </a:spcAft>
              <a:buSzPts val="1800"/>
              <a:buChar char="○"/>
              <a:defRPr sz="1800">
                <a:solidFill>
                  <a:schemeClr val="dk1"/>
                </a:solidFill>
              </a:defRPr>
            </a:lvl5pPr>
            <a:lvl6pPr marL="2743200" lvl="5" indent="-342900" rtl="0">
              <a:spcBef>
                <a:spcPts val="0"/>
              </a:spcBef>
              <a:spcAft>
                <a:spcPts val="0"/>
              </a:spcAft>
              <a:buSzPts val="1800"/>
              <a:buChar char="■"/>
              <a:defRPr sz="1800">
                <a:solidFill>
                  <a:schemeClr val="dk1"/>
                </a:solidFill>
              </a:defRPr>
            </a:lvl6pPr>
            <a:lvl7pPr marL="3200400" lvl="6" indent="-342900" rtl="0">
              <a:spcBef>
                <a:spcPts val="0"/>
              </a:spcBef>
              <a:spcAft>
                <a:spcPts val="0"/>
              </a:spcAft>
              <a:buSzPts val="1800"/>
              <a:buChar char="●"/>
              <a:defRPr sz="1800">
                <a:solidFill>
                  <a:schemeClr val="dk1"/>
                </a:solidFill>
              </a:defRPr>
            </a:lvl7pPr>
            <a:lvl8pPr marL="3657600" lvl="7" indent="-342900" rtl="0">
              <a:spcBef>
                <a:spcPts val="0"/>
              </a:spcBef>
              <a:spcAft>
                <a:spcPts val="0"/>
              </a:spcAft>
              <a:buSzPts val="1800"/>
              <a:buChar char="○"/>
              <a:defRPr sz="1800">
                <a:solidFill>
                  <a:schemeClr val="dk1"/>
                </a:solidFill>
              </a:defRPr>
            </a:lvl8pPr>
            <a:lvl9pPr marL="4114800" lvl="8" indent="-342900" rtl="0">
              <a:spcBef>
                <a:spcPts val="0"/>
              </a:spcBef>
              <a:spcAft>
                <a:spcPts val="0"/>
              </a:spcAft>
              <a:buSzPts val="1800"/>
              <a:buChar char="■"/>
              <a:defRPr sz="1800"/>
            </a:lvl9pPr>
          </a:lstStyle>
          <a:p>
            <a:endParaRPr dirty="0"/>
          </a:p>
        </p:txBody>
      </p:sp>
      <p:cxnSp>
        <p:nvCxnSpPr>
          <p:cNvPr id="23" name="Google Shape;23;p4"/>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24;p4"/>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rtl="0">
              <a:spcBef>
                <a:spcPts val="0"/>
              </a:spcBef>
              <a:spcAft>
                <a:spcPts val="0"/>
              </a:spcAft>
              <a:buSzPts val="3600"/>
              <a:buNone/>
              <a:defRPr>
                <a:solidFill>
                  <a:schemeClr val="tx1">
                    <a:lumMod val="50000"/>
                  </a:schemeClr>
                </a:solidFill>
              </a:defRPr>
            </a:lvl1pPr>
            <a:lvl2pPr lvl="1" rtl="0">
              <a:spcBef>
                <a:spcPts val="0"/>
              </a:spcBef>
              <a:spcAft>
                <a:spcPts val="0"/>
              </a:spcAft>
              <a:buSzPts val="3600"/>
              <a:buNone/>
              <a:defRPr>
                <a:solidFill>
                  <a:schemeClr val="dk2"/>
                </a:solidFill>
              </a:defRPr>
            </a:lvl2pPr>
            <a:lvl3pPr lvl="2" rtl="0">
              <a:spcBef>
                <a:spcPts val="0"/>
              </a:spcBef>
              <a:spcAft>
                <a:spcPts val="0"/>
              </a:spcAft>
              <a:buSzPts val="3600"/>
              <a:buNone/>
              <a:defRPr>
                <a:solidFill>
                  <a:schemeClr val="dk2"/>
                </a:solidFill>
              </a:defRPr>
            </a:lvl3pPr>
            <a:lvl4pPr lvl="3" rtl="0">
              <a:spcBef>
                <a:spcPts val="0"/>
              </a:spcBef>
              <a:spcAft>
                <a:spcPts val="0"/>
              </a:spcAft>
              <a:buSzPts val="3600"/>
              <a:buNone/>
              <a:defRPr>
                <a:solidFill>
                  <a:schemeClr val="dk2"/>
                </a:solidFill>
              </a:defRPr>
            </a:lvl4pPr>
            <a:lvl5pPr lvl="4" rtl="0">
              <a:spcBef>
                <a:spcPts val="0"/>
              </a:spcBef>
              <a:spcAft>
                <a:spcPts val="0"/>
              </a:spcAft>
              <a:buSzPts val="3600"/>
              <a:buNone/>
              <a:defRPr>
                <a:solidFill>
                  <a:schemeClr val="dk2"/>
                </a:solidFill>
              </a:defRPr>
            </a:lvl5pPr>
            <a:lvl6pPr lvl="5" rtl="0">
              <a:spcBef>
                <a:spcPts val="0"/>
              </a:spcBef>
              <a:spcAft>
                <a:spcPts val="0"/>
              </a:spcAft>
              <a:buSzPts val="3600"/>
              <a:buNone/>
              <a:defRPr>
                <a:solidFill>
                  <a:schemeClr val="dk2"/>
                </a:solidFill>
              </a:defRPr>
            </a:lvl6pPr>
            <a:lvl7pPr lvl="6" rtl="0">
              <a:spcBef>
                <a:spcPts val="0"/>
              </a:spcBef>
              <a:spcAft>
                <a:spcPts val="0"/>
              </a:spcAft>
              <a:buSzPts val="3600"/>
              <a:buNone/>
              <a:defRPr>
                <a:solidFill>
                  <a:schemeClr val="dk2"/>
                </a:solidFill>
              </a:defRPr>
            </a:lvl7pPr>
            <a:lvl8pPr lvl="7" rtl="0">
              <a:spcBef>
                <a:spcPts val="0"/>
              </a:spcBef>
              <a:spcAft>
                <a:spcPts val="0"/>
              </a:spcAft>
              <a:buSzPts val="3600"/>
              <a:buNone/>
              <a:defRPr>
                <a:solidFill>
                  <a:schemeClr val="dk2"/>
                </a:solidFill>
              </a:defRPr>
            </a:lvl8pPr>
            <a:lvl9pPr lvl="8" rtl="0">
              <a:spcBef>
                <a:spcPts val="0"/>
              </a:spcBef>
              <a:spcAft>
                <a:spcPts val="0"/>
              </a:spcAft>
              <a:buSzPts val="3600"/>
              <a:buNone/>
              <a:defRPr>
                <a:solidFill>
                  <a:schemeClr val="dk2"/>
                </a:solidFill>
              </a:defRPr>
            </a:lvl9pPr>
          </a:lstStyle>
          <a:p>
            <a:endParaRPr/>
          </a:p>
        </p:txBody>
      </p:sp>
      <p:cxnSp>
        <p:nvCxnSpPr>
          <p:cNvPr id="27" name="Google Shape;27;p5"/>
          <p:cNvCxnSpPr/>
          <p:nvPr/>
        </p:nvCxnSpPr>
        <p:spPr>
          <a:xfrm>
            <a:off x="457200" y="881840"/>
            <a:ext cx="8229600" cy="0"/>
          </a:xfrm>
          <a:prstGeom prst="straightConnector1">
            <a:avLst/>
          </a:prstGeom>
          <a:noFill/>
          <a:ln w="9525" cap="flat" cmpd="sng">
            <a:solidFill>
              <a:srgbClr val="CCCCCC"/>
            </a:solidFill>
            <a:prstDash val="solid"/>
            <a:round/>
            <a:headEnd type="none" w="med" len="med"/>
            <a:tailEnd type="none" w="med" len="med"/>
          </a:ln>
        </p:spPr>
      </p:cxnSp>
      <p:cxnSp>
        <p:nvCxnSpPr>
          <p:cNvPr id="28" name="Google Shape;28;p5"/>
          <p:cNvCxnSpPr/>
          <p:nvPr/>
        </p:nvCxnSpPr>
        <p:spPr>
          <a:xfrm>
            <a:off x="457200" y="4743450"/>
            <a:ext cx="82296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TITLE_ONLY_1">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41758813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Clr>
                <a:srgbClr val="3B7EA1"/>
              </a:buClr>
              <a:buSzPts val="3600"/>
              <a:buFont typeface="Arial"/>
              <a:buNone/>
              <a:defRPr sz="3600" b="1" i="0" u="none" strike="noStrike" cap="none">
                <a:solidFill>
                  <a:srgbClr val="3B7EA1"/>
                </a:solidFill>
                <a:latin typeface="Arial"/>
                <a:ea typeface="Arial"/>
                <a:cs typeface="Arial"/>
                <a:sym typeface="Arial"/>
              </a:defRPr>
            </a:lvl1pPr>
            <a:lvl2pPr lvl="1"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2pPr>
            <a:lvl3pPr lvl="2"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3pPr>
            <a:lvl4pPr lvl="3"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4pPr>
            <a:lvl5pPr lvl="4"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5pPr>
            <a:lvl6pPr lvl="5"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6pPr>
            <a:lvl7pPr lvl="6"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7pPr>
            <a:lvl8pPr lvl="7"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8pPr>
            <a:lvl9pPr lvl="8" algn="l" rtl="0">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9pPr>
          </a:lstStyle>
          <a:p>
            <a:r>
              <a:rPr lang="en-US" b="1" dirty="0">
                <a:solidFill>
                  <a:schemeClr val="accent2">
                    <a:lumMod val="50000"/>
                  </a:schemeClr>
                </a:solidFill>
              </a:rPr>
              <a:t>Click to add title</a:t>
            </a:r>
            <a:endParaRPr dirty="0"/>
          </a:p>
        </p:txBody>
      </p:sp>
      <p:sp>
        <p:nvSpPr>
          <p:cNvPr id="7" name="Google Shape;7;p1"/>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algn="l" rtl="0">
              <a:spcBef>
                <a:spcPts val="48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1pPr>
            <a:lvl2pPr marL="914400" lvl="1" indent="-381000" algn="l" rtl="0">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2pPr>
            <a:lvl3pPr marL="1371600" lvl="2" indent="-381000" algn="l" rtl="0">
              <a:spcBef>
                <a:spcPts val="0"/>
              </a:spcBef>
              <a:spcAft>
                <a:spcPts val="0"/>
              </a:spcAft>
              <a:buClr>
                <a:srgbClr val="C4820E"/>
              </a:buClr>
              <a:buSzPts val="2400"/>
              <a:buFont typeface="Arial"/>
              <a:buChar char="■"/>
              <a:defRPr sz="2400" b="0" i="0" u="none" strike="noStrike" cap="none">
                <a:solidFill>
                  <a:schemeClr val="dk1"/>
                </a:solidFill>
                <a:latin typeface="Arial"/>
                <a:ea typeface="Arial"/>
                <a:cs typeface="Arial"/>
                <a:sym typeface="Arial"/>
              </a:defRPr>
            </a:lvl3pPr>
            <a:lvl4pPr marL="1828800" lvl="3"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4pPr>
            <a:lvl5pPr marL="2286000" lvl="4"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5pPr>
            <a:lvl6pPr marL="2743200" lvl="5"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6pPr>
            <a:lvl7pPr marL="3200400" lvl="6"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7pPr>
            <a:lvl8pPr marL="3657600" lvl="7"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8pPr>
            <a:lvl9pPr marL="4114800" lvl="8" indent="-342900" algn="l" rtl="0">
              <a:spcBef>
                <a:spcPts val="0"/>
              </a:spcBef>
              <a:spcAft>
                <a:spcPts val="0"/>
              </a:spcAft>
              <a:buClr>
                <a:srgbClr val="C4820E"/>
              </a:buClr>
              <a:buSzPts val="1800"/>
              <a:buFont typeface="Arial"/>
              <a:buChar char="■"/>
              <a:defRPr sz="1800" b="0" i="0" u="none" strike="noStrike" cap="none">
                <a:solidFill>
                  <a:schemeClr val="dk1"/>
                </a:solidFill>
                <a:latin typeface="Arial"/>
                <a:ea typeface="Arial"/>
                <a:cs typeface="Arial"/>
                <a:sym typeface="Arial"/>
              </a:defRPr>
            </a:lvl9pPr>
          </a:lstStyle>
          <a:p>
            <a:r>
              <a:rPr lang="en-US" dirty="0"/>
              <a:t> </a:t>
            </a:r>
          </a:p>
          <a:p>
            <a:pPr lvl="1"/>
            <a:br>
              <a:rPr lang="en-US" dirty="0"/>
            </a:br>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1" u="none" strike="noStrike" cap="none" baseline="0">
          <a:solidFill>
            <a:schemeClr val="tx1">
              <a:lumMod val="50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590550" marR="0" lvl="0" indent="-514350" algn="l" rtl="0">
        <a:lnSpc>
          <a:spcPct val="100000"/>
        </a:lnSpc>
        <a:spcBef>
          <a:spcPts val="0"/>
        </a:spcBef>
        <a:spcAft>
          <a:spcPts val="0"/>
        </a:spcAft>
        <a:buClr>
          <a:schemeClr val="accent2">
            <a:lumMod val="50000"/>
          </a:schemeClr>
        </a:buClr>
        <a:buSzPct val="100000"/>
        <a:buFont typeface="+mj-lt"/>
        <a:buAutoNum type="romanLcPeriod"/>
        <a:defRPr sz="1400" b="0" i="0" u="none" strike="noStrike" cap="none">
          <a:solidFill>
            <a:schemeClr val="accent2">
              <a:lumMod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accent2">
              <a:lumMod val="75000"/>
            </a:schemeClr>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2971800" y="1657350"/>
            <a:ext cx="5586300" cy="878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xfrm>
            <a:off x="2971800" y="2571750"/>
            <a:ext cx="5586300" cy="514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50"/>
            <a:ext cx="8229600" cy="1547476"/>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b="1" dirty="0"/>
              <a:t>Moodle: </a:t>
            </a:r>
            <a:r>
              <a:rPr lang="en-US" sz="2200" dirty="0"/>
              <a:t>Online gradebook</a:t>
            </a:r>
          </a:p>
          <a:p>
            <a:pPr marL="457200" lvl="0" indent="-368300" rtl="0">
              <a:spcBef>
                <a:spcPts val="0"/>
              </a:spcBef>
              <a:spcAft>
                <a:spcPts val="0"/>
              </a:spcAft>
              <a:buSzPts val="2200"/>
              <a:buChar char="●"/>
            </a:pPr>
            <a:r>
              <a:rPr lang="en-US" sz="2200" b="1" dirty="0"/>
              <a:t>Piazza: </a:t>
            </a:r>
            <a:r>
              <a:rPr lang="en-US" sz="2200" dirty="0"/>
              <a:t>Online discussion forums, course Q&amp;A, announcements, and instructor DM.</a:t>
            </a:r>
          </a:p>
          <a:p>
            <a:pPr marL="457200" lvl="0" indent="-368300" rtl="0">
              <a:spcBef>
                <a:spcPts val="0"/>
              </a:spcBef>
              <a:spcAft>
                <a:spcPts val="0"/>
              </a:spcAft>
              <a:buSzPts val="2200"/>
              <a:buChar char="●"/>
            </a:pPr>
            <a:r>
              <a:rPr lang="en-US" sz="2200" b="1" dirty="0" err="1"/>
              <a:t>Github.io</a:t>
            </a:r>
            <a:r>
              <a:rPr lang="en-US" sz="2200" b="1" dirty="0"/>
              <a:t>: </a:t>
            </a:r>
            <a:r>
              <a:rPr lang="en-US" sz="2200" dirty="0"/>
              <a:t>Course website (lecture slides, demos, assignments, labs, etc.)</a:t>
            </a:r>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br>
              <a:rPr lang="en-US" sz="2200" dirty="0"/>
            </a:br>
            <a:endParaRPr lang="en-US" sz="2200" dirty="0"/>
          </a:p>
          <a:p>
            <a:pPr marL="457200" lvl="0" indent="-368300" rtl="0">
              <a:spcBef>
                <a:spcPts val="0"/>
              </a:spcBef>
              <a:spcAft>
                <a:spcPts val="0"/>
              </a:spcAft>
              <a:buSzPts val="2200"/>
              <a:buChar char="●"/>
            </a:pPr>
            <a:r>
              <a:rPr lang="en-US" sz="2200" b="1" dirty="0"/>
              <a:t>Links to all resource can be found on Moodle.</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Course Policies</a:t>
            </a:r>
            <a:endParaRPr/>
          </a:p>
        </p:txBody>
      </p:sp>
      <p:sp>
        <p:nvSpPr>
          <p:cNvPr id="174" name="Google Shape;174;p31"/>
          <p:cNvSpPr txBox="1">
            <a:spLocks noGrp="1"/>
          </p:cNvSpPr>
          <p:nvPr>
            <p:ph type="body" idx="1"/>
          </p:nvPr>
        </p:nvSpPr>
        <p:spPr>
          <a:xfrm>
            <a:off x="457200" y="1219125"/>
            <a:ext cx="8686800" cy="3375600"/>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u="sng" dirty="0">
                <a:solidFill>
                  <a:schemeClr val="hlink"/>
                </a:solidFill>
              </a:rPr>
              <a:t>https://</a:t>
            </a:r>
            <a:r>
              <a:rPr lang="en-US" u="sng" dirty="0" err="1">
                <a:solidFill>
                  <a:schemeClr val="hlink"/>
                </a:solidFill>
              </a:rPr>
              <a:t>umass</a:t>
            </a:r>
            <a:r>
              <a:rPr lang="en-US" u="sng" dirty="0">
                <a:solidFill>
                  <a:schemeClr val="hlink"/>
                </a:solidFill>
              </a:rPr>
              <a:t>-data-</a:t>
            </a:r>
            <a:r>
              <a:rPr lang="en-US" u="sng" dirty="0" err="1">
                <a:solidFill>
                  <a:schemeClr val="hlink"/>
                </a:solidFill>
              </a:rPr>
              <a:t>science.github.io</a:t>
            </a:r>
            <a:r>
              <a:rPr lang="en-US" u="sng" dirty="0">
                <a:solidFill>
                  <a:schemeClr val="hlink"/>
                </a:solidFill>
              </a:rPr>
              <a:t>/190fwebsite/policies/</a:t>
            </a:r>
            <a:endParaRPr dirty="0">
              <a:solidFill>
                <a:srgbClr val="3B7EA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body" idx="1"/>
          </p:nvPr>
        </p:nvSpPr>
        <p:spPr>
          <a:xfrm>
            <a:off x="457200" y="971550"/>
            <a:ext cx="8229600" cy="36231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hlinkClick r:id="rId3"/>
              </a:rPr>
              <a:t>https://www.umass.edu/honesty/</a:t>
            </a:r>
            <a:endParaRPr lang="en-US" sz="2000" dirty="0"/>
          </a:p>
        </p:txBody>
      </p:sp>
      <p:sp>
        <p:nvSpPr>
          <p:cNvPr id="180" name="Google Shape;180;p32"/>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r>
              <a:rPr lang="en-US" sz="2200" dirty="0"/>
              <a:t>When you need help come to office hours or post on the Piazza discussion forums. </a:t>
            </a:r>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1219200" y="2233804"/>
            <a:ext cx="67056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Let’s Dive In!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68491" y="115151"/>
            <a:ext cx="4222596" cy="489772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70236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7" name="Google Shape;87;p2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Cause and Effect</a:t>
            </a:r>
            <a:endParaRPr/>
          </a:p>
        </p:txBody>
      </p:sp>
    </p:spTree>
    <p:extLst>
      <p:ext uri="{BB962C8B-B14F-4D97-AF65-F5344CB8AC3E}">
        <p14:creationId xmlns:p14="http://schemas.microsoft.com/office/powerpoint/2010/main" val="1678687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Announcements</a:t>
            </a:r>
            <a:endParaRPr dirty="0"/>
          </a:p>
        </p:txBody>
      </p:sp>
    </p:spTree>
    <p:extLst>
      <p:ext uri="{BB962C8B-B14F-4D97-AF65-F5344CB8AC3E}">
        <p14:creationId xmlns:p14="http://schemas.microsoft.com/office/powerpoint/2010/main" val="911466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Datahub</a:t>
            </a:r>
            <a:endParaRPr lang="en-US" dirty="0"/>
          </a:p>
        </p:txBody>
      </p:sp>
      <p:sp>
        <p:nvSpPr>
          <p:cNvPr id="4" name="Text Placeholder 3"/>
          <p:cNvSpPr>
            <a:spLocks noGrp="1"/>
          </p:cNvSpPr>
          <p:nvPr>
            <p:ph type="body" idx="1"/>
          </p:nvPr>
        </p:nvSpPr>
        <p:spPr/>
        <p:txBody>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5" name="Picture 4"/>
          <p:cNvPicPr>
            <a:picLocks noChangeAspect="1"/>
          </p:cNvPicPr>
          <p:nvPr/>
        </p:nvPicPr>
        <p:blipFill>
          <a:blip r:embed="rId2"/>
          <a:stretch>
            <a:fillRect/>
          </a:stretch>
        </p:blipFill>
        <p:spPr>
          <a:xfrm>
            <a:off x="708112" y="881878"/>
            <a:ext cx="7899226" cy="5143500"/>
          </a:xfrm>
          <a:prstGeom prst="rect">
            <a:avLst/>
          </a:prstGeom>
        </p:spPr>
      </p:pic>
      <p:sp>
        <p:nvSpPr>
          <p:cNvPr id="6" name="Right Arrow 5"/>
          <p:cNvSpPr/>
          <p:nvPr/>
        </p:nvSpPr>
        <p:spPr>
          <a:xfrm rot="8516822">
            <a:off x="7310906" y="122872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0"/>
          <p:cNvSpPr txBox="1">
            <a:spLocks noGrp="1"/>
          </p:cNvSpPr>
          <p:nvPr>
            <p:ph type="body" idx="1"/>
          </p:nvPr>
        </p:nvSpPr>
        <p:spPr>
          <a:xfrm>
            <a:off x="3075293" y="1902300"/>
            <a:ext cx="2535375" cy="1338900"/>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Instructor placeholder</a:t>
            </a:r>
            <a:endParaRPr dirty="0">
              <a:solidFill>
                <a:srgbClr val="3B7EA1"/>
              </a:solidFill>
            </a:endParaRPr>
          </a:p>
        </p:txBody>
      </p:sp>
      <p:sp>
        <p:nvSpPr>
          <p:cNvPr id="88" name="Google Shape;88;p20"/>
          <p:cNvSpPr txBox="1">
            <a:spLocks noGrp="1"/>
          </p:cNvSpPr>
          <p:nvPr>
            <p:ph type="title"/>
          </p:nvPr>
        </p:nvSpPr>
        <p:spPr>
          <a:xfrm>
            <a:off x="457199" y="205978"/>
            <a:ext cx="8395487"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Welcome to </a:t>
            </a:r>
            <a:r>
              <a:rPr lang="en-US" dirty="0"/>
              <a:t>190F: </a:t>
            </a:r>
            <a:r>
              <a:rPr lang="en-US" sz="2400" dirty="0"/>
              <a:t>Foundations of Data Science</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2" name="Picture 1"/>
          <p:cNvPicPr>
            <a:picLocks noChangeAspect="1"/>
          </p:cNvPicPr>
          <p:nvPr/>
        </p:nvPicPr>
        <p:blipFill>
          <a:blip r:embed="rId2"/>
          <a:stretch>
            <a:fillRect/>
          </a:stretch>
        </p:blipFill>
        <p:spPr>
          <a:xfrm>
            <a:off x="693824" y="881878"/>
            <a:ext cx="7899226" cy="5143500"/>
          </a:xfrm>
          <a:prstGeom prst="rect">
            <a:avLst/>
          </a:prstGeom>
        </p:spPr>
      </p:pic>
      <p:sp>
        <p:nvSpPr>
          <p:cNvPr id="7" name="Right Arrow 6"/>
          <p:cNvSpPr/>
          <p:nvPr/>
        </p:nvSpPr>
        <p:spPr>
          <a:xfrm rot="8516822">
            <a:off x="6410794" y="284321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4" name="Picture 3"/>
          <p:cNvPicPr>
            <a:picLocks noChangeAspect="1"/>
          </p:cNvPicPr>
          <p:nvPr/>
        </p:nvPicPr>
        <p:blipFill>
          <a:blip r:embed="rId2"/>
          <a:stretch>
            <a:fillRect/>
          </a:stretch>
        </p:blipFill>
        <p:spPr>
          <a:xfrm>
            <a:off x="708112" y="881878"/>
            <a:ext cx="7899226" cy="5143500"/>
          </a:xfrm>
          <a:prstGeom prst="rect">
            <a:avLst/>
          </a:prstGeom>
        </p:spPr>
      </p:pic>
      <p:sp>
        <p:nvSpPr>
          <p:cNvPr id="6" name="Right Arrow 5"/>
          <p:cNvSpPr/>
          <p:nvPr/>
        </p:nvSpPr>
        <p:spPr>
          <a:xfrm rot="8516822">
            <a:off x="3939057" y="1600199"/>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Stopping Your Data Hub</a:t>
            </a:r>
          </a:p>
        </p:txBody>
      </p:sp>
      <p:pic>
        <p:nvPicPr>
          <p:cNvPr id="5" name="Picture 4"/>
          <p:cNvPicPr>
            <a:picLocks noChangeAspect="1"/>
          </p:cNvPicPr>
          <p:nvPr/>
        </p:nvPicPr>
        <p:blipFill>
          <a:blip r:embed="rId2"/>
          <a:stretch>
            <a:fillRect/>
          </a:stretch>
        </p:blipFill>
        <p:spPr>
          <a:xfrm>
            <a:off x="693824" y="881878"/>
            <a:ext cx="7899226" cy="5143500"/>
          </a:xfrm>
          <a:prstGeom prst="rect">
            <a:avLst/>
          </a:prstGeom>
        </p:spPr>
      </p:pic>
      <p:sp>
        <p:nvSpPr>
          <p:cNvPr id="7" name="Right Arrow 6"/>
          <p:cNvSpPr/>
          <p:nvPr/>
        </p:nvSpPr>
        <p:spPr>
          <a:xfrm rot="8516822">
            <a:off x="7771930" y="1214437"/>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Cause and Effect</a:t>
            </a:r>
            <a:endParaRPr dirty="0"/>
          </a:p>
        </p:txBody>
      </p:sp>
    </p:spTree>
    <p:extLst>
      <p:ext uri="{BB962C8B-B14F-4D97-AF65-F5344CB8AC3E}">
        <p14:creationId xmlns:p14="http://schemas.microsoft.com/office/powerpoint/2010/main" val="378467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a:t>
            </a:r>
            <a:r>
              <a:rPr lang="en-US" dirty="0" err="1"/>
              <a:t>Soho</a:t>
            </a:r>
            <a:r>
              <a:rPr lang="en-US" dirty="0"/>
              <a:t> district of London, England.</a:t>
            </a:r>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lstStyle/>
          <a:p>
            <a:r>
              <a:rPr lang="en-US" dirty="0"/>
              <a:t>Two Theories of Cholera</a:t>
            </a:r>
          </a:p>
        </p:txBody>
      </p:sp>
      <p:sp>
        <p:nvSpPr>
          <p:cNvPr id="3" name="Text Placeholder 2"/>
          <p:cNvSpPr>
            <a:spLocks noGrp="1"/>
          </p:cNvSpPr>
          <p:nvPr>
            <p:ph type="body" idx="1"/>
          </p:nvPr>
        </p:nvSpPr>
        <p:spPr/>
        <p:txBody>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26803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171342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4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3"/>
          <p:cNvPicPr preferRelativeResize="0"/>
          <p:nvPr/>
        </p:nvPicPr>
        <p:blipFill rotWithShape="1">
          <a:blip r:embed="rId3">
            <a:alphaModFix/>
          </a:blip>
          <a:srcRect/>
          <a:stretch/>
        </p:blipFill>
        <p:spPr>
          <a:xfrm>
            <a:off x="514350" y="0"/>
            <a:ext cx="8115300" cy="5161297"/>
          </a:xfrm>
          <a:prstGeom prst="rect">
            <a:avLst/>
          </a:prstGeom>
          <a:noFill/>
          <a:ln>
            <a:noFill/>
          </a:ln>
        </p:spPr>
      </p:pic>
    </p:spTree>
    <p:extLst>
      <p:ext uri="{BB962C8B-B14F-4D97-AF65-F5344CB8AC3E}">
        <p14:creationId xmlns:p14="http://schemas.microsoft.com/office/powerpoint/2010/main" val="330690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3162477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xfrm>
            <a:off x="1219200" y="2233804"/>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Data Science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nvGraphicFramePr>
        <p:xfrm>
          <a:off x="891539" y="161592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98</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a:t>Rest of London</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256,423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59</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Snow’s table</a:t>
            </a:r>
            <a:endParaRPr/>
          </a:p>
        </p:txBody>
      </p:sp>
      <p:sp>
        <p:nvSpPr>
          <p:cNvPr id="2" name="Rectangle 1"/>
          <p:cNvSpPr/>
          <p:nvPr/>
        </p:nvSpPr>
        <p:spPr>
          <a:xfrm>
            <a:off x="742950" y="3757618"/>
            <a:ext cx="7672388" cy="828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833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Snow’s “Grand Experiment”</a:t>
            </a:r>
            <a:endParaRPr/>
          </a:p>
        </p:txBody>
      </p:sp>
      <p:sp>
        <p:nvSpPr>
          <p:cNvPr id="171" name="Google Shape;171;p36"/>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solidFill>
                  <a:srgbClr val="4B4B4B"/>
                </a:solidFill>
                <a:latin typeface="Arial"/>
                <a:ea typeface="Arial"/>
                <a:cs typeface="Arial"/>
                <a:sym typeface="Arial"/>
              </a:rPr>
              <a:t>“… there is no difference whatever in the houses or the people receiving the supply of the two Water Companies, or in any of the physical conditions with which they are surrounded …”</a:t>
            </a:r>
            <a:endParaRPr lang="en-US" dirty="0">
              <a:solidFill>
                <a:srgbClr val="4B4B4B"/>
              </a:solidFil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Arial"/>
                <a:ea typeface="Arial"/>
                <a:cs typeface="Arial"/>
                <a:sym typeface="Arial"/>
              </a:rPr>
              <a:t>The two groups were </a:t>
            </a:r>
            <a:r>
              <a:rPr lang="en" b="0" i="1" u="none" strike="noStrike" cap="none" dirty="0">
                <a:solidFill>
                  <a:schemeClr val="accent2">
                    <a:lumMod val="50000"/>
                  </a:schemeClr>
                </a:solidFill>
                <a:latin typeface="Arial"/>
                <a:ea typeface="Arial"/>
                <a:cs typeface="Arial"/>
                <a:sym typeface="Arial"/>
              </a:rPr>
              <a:t>similar except </a:t>
            </a:r>
            <a:r>
              <a:rPr lang="en" b="0" i="1" u="none" strike="noStrike" cap="none" dirty="0">
                <a:solidFill>
                  <a:schemeClr val="tx1"/>
                </a:solidFill>
                <a:latin typeface="Arial"/>
                <a:ea typeface="Arial"/>
                <a:cs typeface="Arial"/>
                <a:sym typeface="Arial"/>
              </a:rPr>
              <a:t>for the treatment</a:t>
            </a:r>
            <a:r>
              <a:rPr lang="en" b="0" i="0" u="none" strike="noStrike" cap="none" dirty="0">
                <a:solidFill>
                  <a:schemeClr val="tx1"/>
                </a:solidFill>
                <a:sym typeface="Arial"/>
              </a:rPr>
              <a:t>.</a:t>
            </a:r>
            <a:endParaRPr dirty="0">
              <a:solidFill>
                <a:schemeClr val="tx1"/>
              </a:solidFill>
            </a:endParaRPr>
          </a:p>
        </p:txBody>
      </p:sp>
    </p:spTree>
    <p:extLst>
      <p:ext uri="{BB962C8B-B14F-4D97-AF65-F5344CB8AC3E}">
        <p14:creationId xmlns:p14="http://schemas.microsoft.com/office/powerpoint/2010/main" val="243209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9410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err="1">
                <a:solidFill>
                  <a:schemeClr val="tx1"/>
                </a:solidFill>
                <a:latin typeface="+mj-lt"/>
              </a:rPr>
              <a:t>Tr</a:t>
            </a:r>
            <a:r>
              <a:rPr lang="en" b="1" i="0" u="none" strike="noStrike" cap="none" dirty="0" err="1">
                <a:solidFill>
                  <a:schemeClr val="tx1"/>
                </a:solidFill>
                <a:latin typeface="+mj-lt"/>
                <a:sym typeface="Arial"/>
              </a:rPr>
              <a:t>eatment</a:t>
            </a:r>
            <a:r>
              <a:rPr lang="en" b="1" i="0" u="none" strike="noStrike" cap="none" dirty="0">
                <a:solidFill>
                  <a:schemeClr val="tx1"/>
                </a:solidFill>
                <a:latin typeface="+mj-lt"/>
                <a:sym typeface="Arial"/>
              </a:rPr>
              <a: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err="1">
                <a:solidFill>
                  <a:schemeClr val="tx1"/>
                </a:solidFill>
                <a:latin typeface="Arial"/>
                <a:ea typeface="Arial"/>
                <a:cs typeface="Arial"/>
                <a:sym typeface="Arial"/>
              </a:rPr>
              <a:t>ontrol</a:t>
            </a:r>
            <a:r>
              <a:rPr lang="en" b="1" i="0" u="none" strike="noStrike" cap="none" dirty="0">
                <a:solidFill>
                  <a:schemeClr val="tx1"/>
                </a:solidFill>
                <a:latin typeface="Arial"/>
                <a:ea typeface="Arial"/>
                <a:cs typeface="Arial"/>
                <a:sym typeface="Arial"/>
              </a:rPr>
              <a:t>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13446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8"/>
            <a:ext cx="8157411" cy="675900"/>
          </a:xfrm>
        </p:spPr>
        <p:txBody>
          <a:bodyPr/>
          <a:lstStyle/>
          <a:p>
            <a:r>
              <a:rPr lang="en-US" dirty="0"/>
              <a:t>Chocolate and </a:t>
            </a:r>
            <a:r>
              <a:rPr lang="en-US"/>
              <a:t>Heart Disease: Study</a:t>
            </a:r>
            <a:endParaRPr lang="en-US" dirty="0"/>
          </a:p>
        </p:txBody>
      </p:sp>
      <p:pic>
        <p:nvPicPr>
          <p:cNvPr id="4" name="Picture 3"/>
          <p:cNvPicPr>
            <a:picLocks noChangeAspect="1"/>
          </p:cNvPicPr>
          <p:nvPr/>
        </p:nvPicPr>
        <p:blipFill>
          <a:blip r:embed="rId2"/>
          <a:stretch>
            <a:fillRect/>
          </a:stretch>
        </p:blipFill>
        <p:spPr>
          <a:xfrm>
            <a:off x="457201" y="935113"/>
            <a:ext cx="4295273" cy="3800933"/>
          </a:xfrm>
          <a:prstGeom prst="rect">
            <a:avLst/>
          </a:prstGeom>
        </p:spPr>
      </p:pic>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rPr>
              <a:t>Population </a:t>
            </a:r>
            <a:r>
              <a:rPr lang="en-US" dirty="0">
                <a:solidFill>
                  <a:schemeClr val="tx1"/>
                </a:solidFill>
              </a:rPr>
              <a:t>(I</a:t>
            </a:r>
            <a:r>
              <a:rPr lang="en" i="0" u="none" strike="noStrike" cap="none" dirty="0" err="1">
                <a:solidFill>
                  <a:schemeClr val="tx1"/>
                </a:solidFill>
                <a:sym typeface="Arial"/>
              </a:rPr>
              <a:t>ndividuals</a:t>
            </a:r>
            <a:r>
              <a:rPr lang="en" b="0" i="0" u="none" strike="noStrike" cap="none" dirty="0">
                <a:solidFill>
                  <a:schemeClr val="tx1"/>
                </a:solidFill>
                <a:sym typeface="Arial"/>
              </a:rPr>
              <a:t>, study subjects, </a:t>
            </a:r>
            <a:r>
              <a:rPr lang="en" b="0" i="0" u="none" strike="noStrike" cap="none" dirty="0" err="1">
                <a:solidFill>
                  <a:schemeClr val="tx1"/>
                </a:solidFill>
                <a:sym typeface="Arial"/>
              </a:rPr>
              <a:t>partici</a:t>
            </a:r>
            <a:r>
              <a:rPr lang="en-US" b="0" i="0" u="none" strike="noStrike" cap="none" dirty="0">
                <a:solidFill>
                  <a:schemeClr val="tx1"/>
                </a:solidFill>
                <a:sym typeface="Arial"/>
              </a:rPr>
              <a:t>-</a:t>
            </a:r>
            <a:r>
              <a:rPr lang="en" b="0" i="0" u="none" strike="noStrike" cap="none" dirty="0">
                <a:solidFill>
                  <a:schemeClr val="tx1"/>
                </a:solidFill>
                <a:sym typeface="Arial"/>
              </a:rPr>
              <a:t>pants, units</a:t>
            </a:r>
            <a:r>
              <a:rPr lang="en-US" b="0" i="0" u="none" strike="noStrike" cap="none" dirty="0">
                <a:solidFill>
                  <a:schemeClr val="tx1"/>
                </a:solidFill>
                <a:sym typeface="Arial"/>
              </a:rPr>
              <a:t>):</a:t>
            </a:r>
            <a:r>
              <a:rPr lang="en-US" dirty="0">
                <a:solidFill>
                  <a:schemeClr val="tx1"/>
                </a:solidFill>
              </a:rPr>
              <a:t> 20K </a:t>
            </a:r>
            <a:r>
              <a:rPr lang="en" b="0" i="1" u="none" strike="noStrike" cap="none" dirty="0">
                <a:solidFill>
                  <a:schemeClr val="tx1"/>
                </a:solidFill>
                <a:latin typeface="Arial"/>
                <a:ea typeface="Arial"/>
                <a:cs typeface="Arial"/>
                <a:sym typeface="Arial"/>
              </a:rPr>
              <a:t>European adults</a:t>
            </a:r>
            <a:r>
              <a:rPr lang="en-US" b="0" i="1" u="none" strike="noStrike" cap="none" dirty="0">
                <a:solidFill>
                  <a:schemeClr val="tx1"/>
                </a:solidFill>
                <a:latin typeface="Arial"/>
                <a:ea typeface="Arial"/>
                <a:cs typeface="Arial"/>
                <a:sym typeface="Arial"/>
              </a:rPr>
              <a:t> followed for 12 years.</a:t>
            </a:r>
            <a:br>
              <a:rPr lang="en-US" b="0" i="1" u="none" strike="noStrike" cap="none" dirty="0">
                <a:solidFill>
                  <a:schemeClr val="tx1"/>
                </a:solidFill>
                <a:latin typeface="Arial"/>
                <a:ea typeface="Arial"/>
                <a:cs typeface="Arial"/>
                <a:sym typeface="Arial"/>
              </a:rPr>
            </a:br>
            <a:endParaRPr b="0" i="1"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T</a:t>
            </a:r>
            <a:r>
              <a:rPr lang="en" b="1" i="0" u="none" strike="noStrike" cap="none" dirty="0" err="1">
                <a:solidFill>
                  <a:schemeClr val="tx1"/>
                </a:solidFill>
                <a:latin typeface="Arial"/>
                <a:ea typeface="Arial"/>
                <a:cs typeface="Arial"/>
                <a:sym typeface="Arial"/>
              </a:rPr>
              <a:t>reatment</a:t>
            </a:r>
            <a:r>
              <a:rPr lang="en-US" b="1" dirty="0">
                <a:solidFill>
                  <a:schemeClr val="tx1"/>
                </a:solidFill>
              </a:rPr>
              <a:t>: </a:t>
            </a:r>
            <a:r>
              <a:rPr lang="en" b="0" i="1" u="none" strike="noStrike" cap="none" dirty="0">
                <a:solidFill>
                  <a:schemeClr val="tx1"/>
                </a:solidFill>
                <a:latin typeface="Arial"/>
                <a:ea typeface="Arial"/>
                <a:cs typeface="Arial"/>
                <a:sym typeface="Arial"/>
              </a:rPr>
              <a:t>chocolate consumption</a:t>
            </a:r>
            <a:br>
              <a:rPr lang="en-US" b="0" i="1" u="none" strike="noStrike" cap="none" dirty="0">
                <a:solidFill>
                  <a:schemeClr val="tx1"/>
                </a:solidFill>
                <a:latin typeface="Arial"/>
                <a:ea typeface="Arial"/>
                <a:cs typeface="Arial"/>
                <a:sym typeface="Arial"/>
              </a:rPr>
            </a:br>
            <a:endParaRPr b="0" i="1"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O</a:t>
            </a:r>
            <a:r>
              <a:rPr lang="en" b="1" i="0" u="none" strike="noStrike" cap="none" dirty="0" err="1">
                <a:solidFill>
                  <a:schemeClr val="tx1"/>
                </a:solidFill>
                <a:latin typeface="Arial"/>
                <a:ea typeface="Arial"/>
                <a:cs typeface="Arial"/>
                <a:sym typeface="Arial"/>
              </a:rPr>
              <a:t>utcome</a:t>
            </a:r>
            <a:r>
              <a:rPr lang="en-US" b="1" dirty="0">
                <a:solidFill>
                  <a:schemeClr val="tx1"/>
                </a:solidFill>
              </a:rPr>
              <a:t>: </a:t>
            </a:r>
            <a:r>
              <a:rPr lang="en" b="0" i="1" u="none" strike="noStrike" cap="none" dirty="0">
                <a:solidFill>
                  <a:schemeClr val="tx1"/>
                </a:solidFill>
                <a:latin typeface="Arial"/>
                <a:ea typeface="Arial"/>
                <a:cs typeface="Arial"/>
                <a:sym typeface="Arial"/>
              </a:rPr>
              <a:t>heart disease</a:t>
            </a:r>
            <a:endParaRPr b="0" i="0" u="none" strike="noStrike" cap="none" dirty="0">
              <a:solidFill>
                <a:schemeClr val="tx1"/>
              </a:solidFill>
              <a:latin typeface="Arial"/>
              <a:ea typeface="Arial"/>
              <a:cs typeface="Arial"/>
              <a:sym typeface="Arial"/>
            </a:endParaRPr>
          </a:p>
        </p:txBody>
      </p:sp>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457199" y="205978"/>
            <a:ext cx="9288379"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chemeClr val="tx1"/>
                </a:solidFill>
              </a:rPr>
              <a:t>Chocolate and Heart Disease: Association</a:t>
            </a:r>
            <a:endParaRPr sz="3200" dirty="0">
              <a:solidFill>
                <a:schemeClr val="tx1"/>
              </a:solidFill>
            </a:endParaRPr>
          </a:p>
        </p:txBody>
      </p:sp>
      <p:sp>
        <p:nvSpPr>
          <p:cNvPr id="115" name="Google Shape;115;p26"/>
          <p:cNvSpPr txBox="1">
            <a:spLocks noGrp="1"/>
          </p:cNvSpPr>
          <p:nvPr>
            <p:ph type="body" idx="1"/>
          </p:nvPr>
        </p:nvSpPr>
        <p:spPr>
          <a:xfrm>
            <a:off x="442912" y="881874"/>
            <a:ext cx="8229600" cy="4261625"/>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endParaRPr dirty="0">
              <a:solidFill>
                <a:srgbClr val="000000"/>
              </a:solidFill>
            </a:endParaRPr>
          </a:p>
          <a:p>
            <a:pPr marL="0" marR="114300" lvl="0" indent="0" algn="l" rtl="0">
              <a:spcBef>
                <a:spcPts val="0"/>
              </a:spcBef>
              <a:spcAft>
                <a:spcPts val="0"/>
              </a:spcAft>
              <a:buNone/>
            </a:pPr>
            <a:r>
              <a:rPr lang="en-US" b="1" i="0" u="none" strike="noStrike" cap="none" dirty="0">
                <a:solidFill>
                  <a:srgbClr val="000000"/>
                </a:solidFill>
                <a:latin typeface="Arial"/>
                <a:ea typeface="Arial"/>
                <a:cs typeface="Arial"/>
                <a:sym typeface="Arial"/>
              </a:rPr>
              <a:t>Question 1: </a:t>
            </a:r>
            <a:r>
              <a:rPr lang="en" b="0" i="0" u="none" strike="noStrike" cap="none" dirty="0">
                <a:solidFill>
                  <a:srgbClr val="000000"/>
                </a:solidFill>
                <a:latin typeface="Arial"/>
                <a:ea typeface="Arial"/>
                <a:cs typeface="Arial"/>
                <a:sym typeface="Arial"/>
              </a:rPr>
              <a:t>Is there </a:t>
            </a:r>
            <a:r>
              <a:rPr lang="en" b="0" i="0" u="none" strike="noStrike" cap="none" dirty="0">
                <a:solidFill>
                  <a:srgbClr val="EC5D57"/>
                </a:solidFill>
                <a:latin typeface="Arial"/>
                <a:ea typeface="Arial"/>
                <a:cs typeface="Arial"/>
                <a:sym typeface="Arial"/>
              </a:rPr>
              <a:t>any </a:t>
            </a:r>
            <a:r>
              <a:rPr lang="en-US" b="0" i="0" u="none" strike="noStrike" cap="none" dirty="0">
                <a:solidFill>
                  <a:srgbClr val="EC5D57"/>
                </a:solidFill>
                <a:latin typeface="Arial"/>
                <a:ea typeface="Arial"/>
                <a:cs typeface="Arial"/>
                <a:sym typeface="Arial"/>
              </a:rPr>
              <a:t>association</a:t>
            </a:r>
            <a:r>
              <a:rPr lang="en" b="0" i="0" u="none" strike="noStrike" cap="none" dirty="0">
                <a:solidFill>
                  <a:srgbClr val="000000"/>
                </a:solidFill>
                <a:latin typeface="Arial"/>
                <a:ea typeface="Arial"/>
                <a:cs typeface="Arial"/>
                <a:sym typeface="Arial"/>
              </a:rPr>
              <a:t> </a:t>
            </a:r>
            <a:r>
              <a:rPr lang="en-US" b="0" i="0" u="none" strike="noStrike" cap="none" dirty="0">
                <a:solidFill>
                  <a:srgbClr val="000000"/>
                </a:solidFill>
                <a:latin typeface="Arial"/>
                <a:ea typeface="Arial"/>
                <a:cs typeface="Arial"/>
                <a:sym typeface="Arial"/>
              </a:rPr>
              <a:t>(any relationship) </a:t>
            </a:r>
            <a:r>
              <a:rPr lang="en" b="0" i="0" u="none" strike="noStrike" cap="none" dirty="0">
                <a:solidFill>
                  <a:srgbClr val="000000"/>
                </a:solidFill>
                <a:latin typeface="Arial"/>
                <a:ea typeface="Arial"/>
                <a:cs typeface="Arial"/>
                <a:sym typeface="Arial"/>
              </a:rPr>
              <a:t>between chocolate consumption and heart disease</a:t>
            </a:r>
            <a:r>
              <a:rPr lang="en-US" dirty="0">
                <a:solidFill>
                  <a:srgbClr val="000000"/>
                </a:solidFill>
              </a:rPr>
              <a:t>?</a:t>
            </a:r>
          </a:p>
          <a:p>
            <a:pPr marL="0" marR="114300" lvl="0" indent="0" algn="l" rtl="0">
              <a:spcBef>
                <a:spcPts val="0"/>
              </a:spcBef>
              <a:spcAft>
                <a:spcPts val="0"/>
              </a:spcAft>
              <a:buNone/>
            </a:pPr>
            <a:endParaRPr lang="en-US" b="0" i="0" u="none" strike="noStrike" cap="none" dirty="0">
              <a:solidFill>
                <a:srgbClr val="000000"/>
              </a:solidFill>
              <a:latin typeface="Arial"/>
              <a:ea typeface="Arial"/>
              <a:cs typeface="Arial"/>
              <a:sym typeface="Arial"/>
            </a:endParaRPr>
          </a:p>
          <a:p>
            <a:pPr marL="342900" marR="114300" indent="-342900">
              <a:spcBef>
                <a:spcPts val="0"/>
              </a:spcBef>
            </a:pPr>
            <a:r>
              <a:rPr lang="en-US" b="1" dirty="0">
                <a:solidFill>
                  <a:srgbClr val="000000"/>
                </a:solidFill>
              </a:rPr>
              <a:t>Data:</a:t>
            </a:r>
            <a:r>
              <a:rPr lang="en-US" dirty="0">
                <a:solidFill>
                  <a:srgbClr val="000000"/>
                </a:solidFill>
              </a:rPr>
              <a:t> “Among those in the top tier of chocolate consumption, 12 percent developed or died of cardiovascular disease during the study, compared to 17.4 percent of those who didn’t eat chocolate.”</a:t>
            </a:r>
            <a:endParaRPr lang="en-US" sz="1400" i="1" dirty="0">
              <a:solidFill>
                <a:srgbClr val="4B4B4B"/>
              </a:solidFill>
            </a:endParaRPr>
          </a:p>
          <a:p>
            <a:pPr marL="0" marR="114300" lvl="0" indent="0">
              <a:spcBef>
                <a:spcPts val="0"/>
              </a:spcBef>
              <a:buNone/>
            </a:pPr>
            <a:endParaRPr lang="en-US" sz="800" i="1" dirty="0">
              <a:solidFill>
                <a:srgbClr val="4B4B4B"/>
              </a:solidFill>
            </a:endParaRPr>
          </a:p>
          <a:p>
            <a:pPr marR="114300" lvl="0">
              <a:spcBef>
                <a:spcPts val="0"/>
              </a:spcBef>
              <a:buFont typeface="Arial"/>
              <a:buChar char="●"/>
            </a:pPr>
            <a:r>
              <a:rPr lang="en-US" b="1" dirty="0">
                <a:solidFill>
                  <a:schemeClr val="tx1">
                    <a:lumMod val="50000"/>
                  </a:schemeClr>
                </a:solidFill>
              </a:rPr>
              <a:t>Answer: </a:t>
            </a:r>
            <a:r>
              <a:rPr lang="en-US" dirty="0">
                <a:solidFill>
                  <a:schemeClr val="tx1">
                    <a:lumMod val="50000"/>
                  </a:schemeClr>
                </a:solidFill>
              </a:rPr>
              <a:t>Yes, this points to an </a:t>
            </a:r>
            <a:r>
              <a:rPr lang="en-US" b="1" dirty="0">
                <a:solidFill>
                  <a:schemeClr val="tx1">
                    <a:lumMod val="50000"/>
                  </a:schemeClr>
                </a:solidFill>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body" idx="1"/>
          </p:nvPr>
        </p:nvSpPr>
        <p:spPr>
          <a:xfrm>
            <a:off x="457199" y="1071562"/>
            <a:ext cx="8229600" cy="362310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Arial"/>
                <a:ea typeface="Arial"/>
                <a:cs typeface="Arial"/>
                <a:sym typeface="Arial"/>
              </a:rPr>
              <a:t>Question 2: </a:t>
            </a:r>
            <a:r>
              <a:rPr lang="en" b="0" i="0" u="none" strike="noStrike" cap="none" dirty="0">
                <a:solidFill>
                  <a:schemeClr val="tx1">
                    <a:lumMod val="50000"/>
                  </a:schemeClr>
                </a:solidFill>
                <a:latin typeface="Arial"/>
                <a:ea typeface="Arial"/>
                <a:cs typeface="Arial"/>
                <a:sym typeface="Arial"/>
              </a:rPr>
              <a:t>Does chocolate consumption lead to a reduction in heart disease?</a:t>
            </a:r>
            <a:br>
              <a:rPr lang="en-US" dirty="0">
                <a:solidFill>
                  <a:srgbClr val="4B4B4B"/>
                </a:solidFill>
              </a:rPr>
            </a:br>
            <a:endParaRPr lang="en-US" dirty="0">
              <a:solidFill>
                <a:srgbClr val="4B4B4B"/>
              </a:solidFill>
            </a:endParaRPr>
          </a:p>
          <a:p>
            <a:pPr marL="342900" marR="114300" indent="-342900">
              <a:spcBef>
                <a:spcPts val="0"/>
              </a:spcBef>
            </a:pPr>
            <a:r>
              <a:rPr lang="en-US" b="1" dirty="0">
                <a:solidFill>
                  <a:schemeClr val="tx1"/>
                </a:solidFill>
              </a:rPr>
              <a:t>This questions asks about </a:t>
            </a:r>
            <a:r>
              <a:rPr lang="en" b="1" i="0" u="none" strike="noStrike" cap="none" dirty="0">
                <a:solidFill>
                  <a:schemeClr val="accent2">
                    <a:lumMod val="50000"/>
                  </a:schemeClr>
                </a:solidFill>
                <a:latin typeface="Arial"/>
                <a:ea typeface="Arial"/>
                <a:cs typeface="Arial"/>
                <a:sym typeface="Arial"/>
              </a:rPr>
              <a:t>causality</a:t>
            </a:r>
            <a:endParaRPr b="1" i="0" u="none" strike="noStrike" cap="none" dirty="0">
              <a:solidFill>
                <a:schemeClr val="accent2">
                  <a:lumMod val="50000"/>
                </a:schemeClr>
              </a:solidFill>
              <a:latin typeface="Arial"/>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Arial"/>
              <a:ea typeface="Arial"/>
              <a:cs typeface="Arial"/>
              <a:sym typeface="Arial"/>
            </a:endParaRPr>
          </a:p>
          <a:p>
            <a:pPr marL="342900" marR="114300" indent="-342900">
              <a:spcBef>
                <a:spcPts val="0"/>
              </a:spcBef>
            </a:pPr>
            <a:r>
              <a:rPr lang="en" b="0" i="0" u="none" strike="noStrike" cap="none" dirty="0">
                <a:solidFill>
                  <a:srgbClr val="000000"/>
                </a:solidFill>
                <a:latin typeface="Arial"/>
                <a:ea typeface="Arial"/>
                <a:cs typeface="Arial"/>
                <a:sym typeface="Arial"/>
              </a:rPr>
              <a:t>This question is often harder to answer.</a:t>
            </a:r>
            <a:endParaRPr dirty="0">
              <a:solidFill>
                <a:srgbClr val="0365C0"/>
              </a:solidFill>
            </a:endParaRPr>
          </a:p>
          <a:p>
            <a:pPr marL="171450" marR="114300" indent="-171450">
              <a:spcBef>
                <a:spcPts val="0"/>
              </a:spcBef>
            </a:pPr>
            <a:endParaRPr sz="1200" dirty="0">
              <a:solidFill>
                <a:srgbClr val="0365C0"/>
              </a:solidFill>
            </a:endParaRPr>
          </a:p>
          <a:p>
            <a:pPr marL="342900" marR="114300" indent="-342900">
              <a:spcBef>
                <a:spcPts val="0"/>
              </a:spcBef>
            </a:pPr>
            <a:r>
              <a:rPr lang="en" b="0" i="0" u="none" strike="noStrike" cap="none" dirty="0">
                <a:solidFill>
                  <a:srgbClr val="000000"/>
                </a:solidFill>
                <a:latin typeface="Arial"/>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Arial"/>
                <a:ea typeface="Arial"/>
                <a:cs typeface="Arial"/>
                <a:sym typeface="Arial"/>
              </a:rPr>
              <a:t> </a:t>
            </a:r>
            <a:r>
              <a:rPr lang="en" b="0" i="1" u="none" strike="noStrike" cap="none" dirty="0">
                <a:solidFill>
                  <a:srgbClr val="000000"/>
                </a:solidFill>
                <a:latin typeface="Arial"/>
                <a:ea typeface="Arial"/>
                <a:cs typeface="Arial"/>
                <a:sym typeface="Arial"/>
              </a:rPr>
              <a:t>- </a:t>
            </a:r>
            <a:r>
              <a:rPr lang="en" sz="1400" b="0" i="1" u="none" strike="noStrike" cap="none" dirty="0">
                <a:solidFill>
                  <a:srgbClr val="000000"/>
                </a:solidFill>
                <a:latin typeface="Arial"/>
                <a:ea typeface="Arial"/>
                <a:cs typeface="Arial"/>
                <a:sym typeface="Arial"/>
              </a:rPr>
              <a:t>JoAnn Manson, chief of Preventive Medicine at Brigham and Women’s Hospital, Boston</a:t>
            </a:r>
            <a:endParaRPr sz="14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
        <p:nvSpPr>
          <p:cNvPr id="5" name="Google Shape;116;p26"/>
          <p:cNvSpPr txBox="1">
            <a:spLocks noGrp="1"/>
          </p:cNvSpPr>
          <p:nvPr>
            <p:ph type="title"/>
          </p:nvPr>
        </p:nvSpPr>
        <p:spPr>
          <a:xfrm>
            <a:off x="457199" y="205978"/>
            <a:ext cx="9288379"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chemeClr val="tx1"/>
                </a:solidFill>
              </a:rPr>
              <a:t>Chocolate and Heart Disease</a:t>
            </a:r>
            <a:r>
              <a:rPr lang="en-US" sz="3200">
                <a:solidFill>
                  <a:schemeClr val="tx1"/>
                </a:solidFill>
              </a:rPr>
              <a:t>: Causation</a:t>
            </a:r>
            <a:endParaRPr sz="3200" dirty="0">
              <a:solidFill>
                <a:schemeClr val="tx1"/>
              </a:solidFil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body" idx="1"/>
          </p:nvPr>
        </p:nvSpPr>
        <p:spPr>
          <a:xfrm>
            <a:off x="457199" y="1100137"/>
            <a:ext cx="8229600" cy="3623100"/>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
        <p:nvSpPr>
          <p:cNvPr id="6" name="Google Shape;116;p26"/>
          <p:cNvSpPr txBox="1">
            <a:spLocks noGrp="1"/>
          </p:cNvSpPr>
          <p:nvPr>
            <p:ph type="title"/>
          </p:nvPr>
        </p:nvSpPr>
        <p:spPr>
          <a:xfrm>
            <a:off x="457199" y="205978"/>
            <a:ext cx="9288379"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3200" dirty="0">
                <a:solidFill>
                  <a:schemeClr val="tx1"/>
                </a:solidFill>
              </a:rPr>
              <a:t>Chocolate and Heart Disease: Alternatives</a:t>
            </a:r>
            <a:endParaRPr sz="3200" dirty="0">
              <a:solidFill>
                <a:schemeClr val="tx1"/>
              </a:solidFil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457200" y="2504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Key to establishing causality</a:t>
            </a:r>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0" lvl="0" indent="0">
              <a:spcBef>
                <a:spcPts val="480"/>
              </a:spcBef>
              <a:spcAft>
                <a:spcPts val="0"/>
              </a:spcAft>
              <a:buNone/>
            </a:pPr>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Confounding</a:t>
            </a:r>
            <a:endParaRPr dirty="0"/>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rPr>
              <a:t>If the treatment and control groups have </a:t>
            </a:r>
            <a:r>
              <a:rPr lang="en" dirty="0">
                <a:solidFill>
                  <a:schemeClr val="accent2">
                    <a:lumMod val="50000"/>
                  </a:schemeClr>
                </a:solidFill>
              </a:rPr>
              <a:t>systematic differences other than the treatment,</a:t>
            </a:r>
            <a:r>
              <a:rPr lang="en" dirty="0">
                <a:solidFill>
                  <a:srgbClr val="000000"/>
                </a:solidFill>
              </a:rPr>
              <a:t> then it might be difficult to identify causality. </a:t>
            </a:r>
            <a:br>
              <a:rPr lang="en-US" dirty="0">
                <a:solidFill>
                  <a:srgbClr val="007DD6"/>
                </a:solidFill>
              </a:rPr>
            </a:br>
            <a:endParaRPr dirty="0">
              <a:solidFill>
                <a:srgbClr val="007DD6"/>
              </a:solidFill>
            </a:endParaRPr>
          </a:p>
          <a:p>
            <a:pPr marL="342900" marR="114300" indent="-342900">
              <a:lnSpc>
                <a:spcPct val="90000"/>
              </a:lnSpc>
              <a:spcBef>
                <a:spcPts val="0"/>
              </a:spcBef>
            </a:pPr>
            <a:r>
              <a:rPr lang="en" dirty="0">
                <a:solidFill>
                  <a:srgbClr val="000000"/>
                </a:solidFill>
              </a:rPr>
              <a:t>Such differences are often present in </a:t>
            </a:r>
            <a:r>
              <a:rPr lang="en" b="1" dirty="0">
                <a:solidFill>
                  <a:schemeClr val="accent2">
                    <a:lumMod val="50000"/>
                  </a:schemeClr>
                </a:solidFill>
              </a:rPr>
              <a:t>observational studies</a:t>
            </a:r>
            <a:r>
              <a:rPr lang="en" b="1" dirty="0">
                <a:solidFill>
                  <a:srgbClr val="003262"/>
                </a:solidFill>
              </a:rPr>
              <a:t>.</a:t>
            </a:r>
            <a:br>
              <a:rPr lang="en-US" b="1" dirty="0">
                <a:solidFill>
                  <a:srgbClr val="003262"/>
                </a:solidFill>
              </a:rPr>
            </a:br>
            <a:endParaRPr dirty="0">
              <a:solidFill>
                <a:srgbClr val="000000"/>
              </a:solidFill>
            </a:endParaRPr>
          </a:p>
          <a:p>
            <a:pPr marL="342900" marR="114300" indent="-342900">
              <a:lnSpc>
                <a:spcPct val="90000"/>
              </a:lnSpc>
              <a:spcBef>
                <a:spcPts val="0"/>
              </a:spcBef>
            </a:pPr>
            <a:r>
              <a:rPr lang="en" dirty="0">
                <a:solidFill>
                  <a:srgbClr val="000000"/>
                </a:solidFill>
              </a:rPr>
              <a:t>When they lead researchers astray, they are called </a:t>
            </a:r>
            <a:r>
              <a:rPr lang="en" dirty="0">
                <a:solidFill>
                  <a:schemeClr val="accent2">
                    <a:lumMod val="50000"/>
                  </a:schemeClr>
                </a:solidFill>
              </a:rPr>
              <a:t>confounding factors.</a:t>
            </a:r>
            <a:endParaRPr dirty="0">
              <a:solidFill>
                <a:schemeClr val="accent2">
                  <a:lumMod val="50000"/>
                </a:schemeClr>
              </a:solidFill>
            </a:endParaRPr>
          </a:p>
          <a:p>
            <a:pPr marL="0" lvl="0" indent="0">
              <a:spcBef>
                <a:spcPts val="480"/>
              </a:spcBef>
              <a:spcAft>
                <a:spcPts val="0"/>
              </a:spcAft>
              <a:buNone/>
            </a:pPr>
            <a:endParaRPr dirty="0"/>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3"/>
          <p:cNvSpPr txBox="1">
            <a:spLocks noGrp="1"/>
          </p:cNvSpPr>
          <p:nvPr>
            <p:ph type="body" idx="1"/>
          </p:nvPr>
        </p:nvSpPr>
        <p:spPr>
          <a:xfrm>
            <a:off x="457200" y="971550"/>
            <a:ext cx="8229600" cy="4052700"/>
          </a:xfrm>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sz="2200"/>
              <a:t>Drawing useful conclusions from data using computation</a:t>
            </a:r>
            <a:endParaRPr sz="2200"/>
          </a:p>
          <a:p>
            <a:pPr marL="457200" lvl="0" indent="-368300" rtl="0">
              <a:spcBef>
                <a:spcPts val="480"/>
              </a:spcBef>
              <a:spcAft>
                <a:spcPts val="0"/>
              </a:spcAft>
              <a:buSzPts val="2200"/>
              <a:buChar char="●"/>
            </a:pPr>
            <a:r>
              <a:rPr lang="en" sz="2200" b="1"/>
              <a:t>Exploration</a:t>
            </a:r>
            <a:endParaRPr sz="2200" b="1"/>
          </a:p>
          <a:p>
            <a:pPr marL="914400" lvl="1" indent="-368300" rtl="0">
              <a:spcBef>
                <a:spcPts val="0"/>
              </a:spcBef>
              <a:spcAft>
                <a:spcPts val="0"/>
              </a:spcAft>
              <a:buSzPts val="2200"/>
              <a:buChar char="○"/>
            </a:pPr>
            <a:r>
              <a:rPr lang="en" sz="2200"/>
              <a:t>Identifying patterns in information</a:t>
            </a:r>
            <a:endParaRPr sz="2200"/>
          </a:p>
          <a:p>
            <a:pPr marL="914400" lvl="1" indent="-368300" rtl="0">
              <a:spcBef>
                <a:spcPts val="0"/>
              </a:spcBef>
              <a:spcAft>
                <a:spcPts val="0"/>
              </a:spcAft>
              <a:buSzPts val="2200"/>
              <a:buChar char="○"/>
            </a:pPr>
            <a:r>
              <a:rPr lang="en" sz="2200"/>
              <a:t>Uses visualizations</a:t>
            </a:r>
            <a:endParaRPr sz="2200"/>
          </a:p>
          <a:p>
            <a:pPr marL="457200" lvl="0" indent="-368300" rtl="0">
              <a:spcBef>
                <a:spcPts val="0"/>
              </a:spcBef>
              <a:spcAft>
                <a:spcPts val="0"/>
              </a:spcAft>
              <a:buSzPts val="2200"/>
              <a:buChar char="●"/>
            </a:pPr>
            <a:r>
              <a:rPr lang="en" sz="2200" b="1"/>
              <a:t>Inference</a:t>
            </a:r>
            <a:endParaRPr sz="2200" b="1"/>
          </a:p>
          <a:p>
            <a:pPr marL="914400" lvl="1" indent="-368300" rtl="0">
              <a:spcBef>
                <a:spcPts val="0"/>
              </a:spcBef>
              <a:spcAft>
                <a:spcPts val="0"/>
              </a:spcAft>
              <a:buSzPts val="2200"/>
              <a:buChar char="○"/>
            </a:pPr>
            <a:r>
              <a:rPr lang="en" sz="2200"/>
              <a:t>Quantifying whether those patterns are reliable</a:t>
            </a:r>
            <a:endParaRPr sz="2200"/>
          </a:p>
          <a:p>
            <a:pPr marL="914400" lvl="1" indent="-368300" rtl="0">
              <a:spcBef>
                <a:spcPts val="0"/>
              </a:spcBef>
              <a:spcAft>
                <a:spcPts val="0"/>
              </a:spcAft>
              <a:buSzPts val="2200"/>
              <a:buChar char="○"/>
            </a:pPr>
            <a:r>
              <a:rPr lang="en" sz="2200"/>
              <a:t>Uses randomization</a:t>
            </a:r>
            <a:endParaRPr sz="2200"/>
          </a:p>
          <a:p>
            <a:pPr marL="457200" lvl="0" indent="-368300" rtl="0">
              <a:spcBef>
                <a:spcPts val="0"/>
              </a:spcBef>
              <a:spcAft>
                <a:spcPts val="0"/>
              </a:spcAft>
              <a:buSzPts val="2200"/>
              <a:buChar char="●"/>
            </a:pPr>
            <a:r>
              <a:rPr lang="en" sz="2200" b="1"/>
              <a:t>Prediction</a:t>
            </a:r>
            <a:endParaRPr sz="2200" b="1"/>
          </a:p>
          <a:p>
            <a:pPr marL="914400" lvl="1" indent="-368300" rtl="0">
              <a:spcBef>
                <a:spcPts val="0"/>
              </a:spcBef>
              <a:spcAft>
                <a:spcPts val="0"/>
              </a:spcAft>
              <a:buSzPts val="2200"/>
              <a:buChar char="○"/>
            </a:pPr>
            <a:r>
              <a:rPr lang="en" sz="2200"/>
              <a:t>Making informed guesses</a:t>
            </a:r>
            <a:endParaRPr sz="2200"/>
          </a:p>
          <a:p>
            <a:pPr marL="914400" lvl="1" indent="-368300" rtl="0">
              <a:spcBef>
                <a:spcPts val="0"/>
              </a:spcBef>
              <a:spcAft>
                <a:spcPts val="0"/>
              </a:spcAft>
              <a:buSzPts val="2200"/>
              <a:buChar char="○"/>
            </a:pPr>
            <a:r>
              <a:rPr lang="en" sz="2200"/>
              <a:t>Uses machine learning</a:t>
            </a:r>
            <a:endParaRPr sz="2200"/>
          </a:p>
        </p:txBody>
      </p:sp>
      <p:sp>
        <p:nvSpPr>
          <p:cNvPr id="111" name="Google Shape;111;p23"/>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What is Data Science?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457200" y="205978"/>
            <a:ext cx="887253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err="1"/>
              <a:t>Randomiz</a:t>
            </a:r>
            <a:r>
              <a:rPr lang="en-US" dirty="0" err="1"/>
              <a:t>ation</a:t>
            </a:r>
            <a:r>
              <a:rPr lang="en-US" dirty="0"/>
              <a:t> and Confounding </a:t>
            </a:r>
            <a:endParaRPr dirty="0"/>
          </a:p>
        </p:txBody>
      </p:sp>
      <p:sp>
        <p:nvSpPr>
          <p:cNvPr id="195" name="Google Shape;195;p40"/>
          <p:cNvSpPr txBox="1">
            <a:spLocks noGrp="1"/>
          </p:cNvSpPr>
          <p:nvPr>
            <p:ph type="body" idx="1"/>
          </p:nvPr>
        </p:nvSpPr>
        <p:spPr>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Arial"/>
                <a:ea typeface="Arial"/>
                <a:cs typeface="Arial"/>
                <a:sym typeface="Arial"/>
              </a:rPr>
              <a:t>If you assign individuals to treatment and control </a:t>
            </a:r>
            <a:r>
              <a:rPr lang="en" b="1" i="0" u="none" strike="noStrike" cap="none" dirty="0">
                <a:solidFill>
                  <a:schemeClr val="accent2">
                    <a:lumMod val="50000"/>
                  </a:schemeClr>
                </a:solidFill>
                <a:latin typeface="Arial"/>
                <a:ea typeface="Arial"/>
                <a:cs typeface="Arial"/>
                <a:sym typeface="Arial"/>
              </a:rPr>
              <a:t>at random</a:t>
            </a:r>
            <a:r>
              <a:rPr lang="en" b="1" i="0" u="none" strike="noStrike" cap="none" dirty="0">
                <a:solidFill>
                  <a:srgbClr val="003262"/>
                </a:solidFill>
                <a:latin typeface="Arial"/>
                <a:ea typeface="Arial"/>
                <a:cs typeface="Arial"/>
                <a:sym typeface="Arial"/>
              </a:rPr>
              <a:t>,</a:t>
            </a:r>
            <a:r>
              <a:rPr lang="en" b="0" i="0" u="none" strike="noStrike" cap="none" dirty="0">
                <a:solidFill>
                  <a:srgbClr val="000000"/>
                </a:solidFill>
                <a:latin typeface="Arial"/>
                <a:ea typeface="Arial"/>
                <a:cs typeface="Arial"/>
                <a:sym typeface="Arial"/>
              </a:rPr>
              <a:t> then the two groups are likely to be similar apart from the treatment.</a:t>
            </a:r>
            <a:endParaRPr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Arial"/>
                <a:ea typeface="Arial"/>
                <a:cs typeface="Arial"/>
                <a:sym typeface="Arial"/>
              </a:rPr>
              <a:t>You can account – mathematically – for variability in the assignment.</a:t>
            </a:r>
            <a:endParaRPr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sym typeface="Arial"/>
              </a:rPr>
              <a:t>Randomized Controlled Experiment</a:t>
            </a:r>
            <a:r>
              <a:rPr lang="en-US" b="1" i="0" u="none" strike="noStrike" cap="none" dirty="0">
                <a:solidFill>
                  <a:schemeClr val="accent2">
                    <a:lumMod val="50000"/>
                  </a:schemeClr>
                </a:solidFill>
                <a:sym typeface="Arial"/>
              </a:rPr>
              <a:t>s are the gold standard for establishing cause and effect.</a:t>
            </a:r>
            <a:endParaRPr b="1" dirty="0">
              <a:solidFill>
                <a:schemeClr val="accent2">
                  <a:lumMod val="50000"/>
                </a:schemeClr>
              </a:solidFill>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457200" y="205978"/>
            <a:ext cx="8229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RCEs vs Observational Studies</a:t>
            </a:r>
            <a:endParaRPr dirty="0"/>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Arial"/>
                <a:ea typeface="Arial"/>
                <a:cs typeface="Arial"/>
                <a:sym typeface="Arial"/>
              </a:rPr>
              <a:t>Question:</a:t>
            </a:r>
            <a:r>
              <a:rPr lang="en-US" b="0" i="0" u="none" strike="noStrike" cap="none" dirty="0">
                <a:solidFill>
                  <a:schemeClr val="tx1">
                    <a:lumMod val="50000"/>
                  </a:schemeClr>
                </a:solidFill>
                <a:latin typeface="Arial"/>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457200" y="205978"/>
            <a:ext cx="67056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Applications</a:t>
            </a:r>
            <a:endParaRPr dirty="0"/>
          </a:p>
        </p:txBody>
      </p:sp>
      <p:sp>
        <p:nvSpPr>
          <p:cNvPr id="117" name="Google Shape;117;p24"/>
          <p:cNvSpPr txBox="1">
            <a:spLocks noGrp="1"/>
          </p:cNvSpPr>
          <p:nvPr>
            <p:ph type="body" idx="1"/>
          </p:nvPr>
        </p:nvSpPr>
        <p:spPr>
          <a:xfrm>
            <a:off x="457200" y="971550"/>
            <a:ext cx="8229600" cy="1776000"/>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t>Data science is driven by applications</a:t>
            </a:r>
            <a:endParaRPr lang="en-US" dirty="0"/>
          </a:p>
          <a:p>
            <a:pPr lvl="0"/>
            <a:r>
              <a:rPr lang="en-US" dirty="0"/>
              <a:t>Data analysis is playing an increasingly important role in may fields including Biology, Chemistry, Economics, Earth Systems, Education, Environmental Science, Finance, Geography, Geology, Kinesiology, Linguistics, Management, Political Science, Public Health,  Psychology, Sociology, </a:t>
            </a:r>
            <a:r>
              <a:rPr lang="mr-IN" dirty="0"/>
              <a:t>…</a:t>
            </a:r>
            <a:r>
              <a:rPr lang="en-US" dirty="0"/>
              <a:t> </a:t>
            </a:r>
            <a:endParaRPr dirty="0"/>
          </a:p>
          <a:p>
            <a:pPr marL="457200" lvl="0" indent="-381000" rtl="0">
              <a:spcBef>
                <a:spcPts val="0"/>
              </a:spcBef>
              <a:spcAft>
                <a:spcPts val="0"/>
              </a:spcAft>
              <a:buSzPts val="2400"/>
              <a:buChar char="●"/>
            </a:pPr>
            <a:r>
              <a:rPr lang="en" dirty="0"/>
              <a:t>Every data-driven subject brings new challenges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1219200" y="2233804"/>
            <a:ext cx="6705600" cy="675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does the course cover?</a:t>
            </a:r>
          </a:p>
        </p:txBody>
      </p:sp>
      <p:sp>
        <p:nvSpPr>
          <p:cNvPr id="2" name="Text Placeholder 1"/>
          <p:cNvSpPr>
            <a:spLocks noGrp="1"/>
          </p:cNvSpPr>
          <p:nvPr>
            <p:ph type="body" idx="1"/>
          </p:nvPr>
        </p:nvSpPr>
        <p:spPr/>
        <p:txBody>
          <a:bodyPr/>
          <a:lstStyle/>
          <a:p>
            <a:r>
              <a:rPr lang="en-US" dirty="0"/>
              <a:t>An introduction to programming in Python with a focus on manipulating, visualizing, and analyzing data.</a:t>
            </a:r>
          </a:p>
          <a:p>
            <a:r>
              <a:rPr lang="en-US" dirty="0"/>
              <a:t>An introduction to statistics that is grounded in computer simulations.</a:t>
            </a:r>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971550"/>
            <a:ext cx="8229600" cy="1547476"/>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dirty="0"/>
              <a:t>Lectures (often interactive)</a:t>
            </a:r>
          </a:p>
          <a:p>
            <a:pPr marL="457200" lvl="0" indent="-368300" rtl="0">
              <a:spcBef>
                <a:spcPts val="0"/>
              </a:spcBef>
              <a:spcAft>
                <a:spcPts val="0"/>
              </a:spcAft>
              <a:buSzPts val="2200"/>
              <a:buChar char="●"/>
            </a:pPr>
            <a:r>
              <a:rPr lang="en" sz="2200" dirty="0"/>
              <a:t>Weekly lab</a:t>
            </a:r>
            <a:r>
              <a:rPr lang="en-US" sz="2200" dirty="0"/>
              <a:t>s including attendance (pass/fail)</a:t>
            </a:r>
            <a:endParaRPr sz="2200" dirty="0"/>
          </a:p>
          <a:p>
            <a:pPr marL="457200" lvl="0" indent="-368300" rtl="0">
              <a:spcBef>
                <a:spcPts val="0"/>
              </a:spcBef>
              <a:spcAft>
                <a:spcPts val="0"/>
              </a:spcAft>
              <a:buSzPts val="2200"/>
              <a:buChar char="●"/>
            </a:pPr>
            <a:r>
              <a:rPr lang="en" sz="2200" dirty="0"/>
              <a:t>Weekly graded homework assignments</a:t>
            </a:r>
            <a:endParaRPr lang="en-US" sz="2200" dirty="0"/>
          </a:p>
          <a:p>
            <a:pPr marL="457200" lvl="0" indent="-368300" rtl="0">
              <a:spcBef>
                <a:spcPts val="0"/>
              </a:spcBef>
              <a:spcAft>
                <a:spcPts val="0"/>
              </a:spcAft>
              <a:buSzPts val="2200"/>
              <a:buChar char="●"/>
            </a:pPr>
            <a:r>
              <a:rPr lang="en" sz="2200" dirty="0"/>
              <a:t>Midterm exam &amp; final exam </a:t>
            </a: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4010866741"/>
              </p:ext>
            </p:extLst>
          </p:nvPr>
        </p:nvGraphicFramePr>
        <p:xfrm>
          <a:off x="2406519" y="2707285"/>
          <a:ext cx="4330961" cy="1902618"/>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54893">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a:effectLst/>
                        </a:rPr>
                        <a:t>35%</a:t>
                      </a:r>
                      <a:endParaRPr lang="en-US" sz="240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54893">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3793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54893">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430">
      <a:dk1>
        <a:srgbClr val="3B3B3B"/>
      </a:dk1>
      <a:lt1>
        <a:srgbClr val="FFFFFF"/>
      </a:lt1>
      <a:dk2>
        <a:srgbClr val="3369FC"/>
      </a:dk2>
      <a:lt2>
        <a:srgbClr val="CCCCCC"/>
      </a:lt2>
      <a:accent1>
        <a:srgbClr val="0056FB"/>
      </a:accent1>
      <a:accent2>
        <a:srgbClr val="F50017"/>
      </a:accent2>
      <a:accent3>
        <a:srgbClr val="FF8608"/>
      </a:accent3>
      <a:accent4>
        <a:srgbClr val="069924"/>
      </a:accent4>
      <a:accent5>
        <a:srgbClr val="60B4F6"/>
      </a:accent5>
      <a:accent6>
        <a:srgbClr val="F0C631"/>
      </a:accent6>
      <a:hlink>
        <a:srgbClr val="0056FB"/>
      </a:hlink>
      <a:folHlink>
        <a:srgbClr val="41424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1141</Words>
  <Application>Microsoft Macintosh PowerPoint</Application>
  <PresentationFormat>On-screen Show (16:9)</PresentationFormat>
  <Paragraphs>148</Paragraphs>
  <Slides>42</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Liberation Serif</vt:lpstr>
      <vt:lpstr>Custom</vt:lpstr>
      <vt:lpstr>Module 1</vt:lpstr>
      <vt:lpstr>Welcome to 190F: Foundations of Data Science</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Let’s Dive In!</vt:lpstr>
      <vt:lpstr>PowerPoint Presentation</vt:lpstr>
      <vt:lpstr>Module 1</vt:lpstr>
      <vt:lpstr>Announcements</vt:lpstr>
      <vt:lpstr>Datahub</vt:lpstr>
      <vt:lpstr>Stopping Your Data Hub</vt:lpstr>
      <vt:lpstr>Stopping Your Data Hub</vt:lpstr>
      <vt:lpstr>Stopping Your Data Hub</vt:lpstr>
      <vt:lpstr>Stopping Your Data Hub</vt:lpstr>
      <vt:lpstr>Cause and Effect</vt:lpstr>
      <vt:lpstr>Broad Street Cholera Outbreak</vt:lpstr>
      <vt:lpstr>Two Theories of Cholera</vt:lpstr>
      <vt:lpstr>John Snow, 1813-1858</vt:lpstr>
      <vt:lpstr>PowerPoint Presentation</vt:lpstr>
      <vt:lpstr>PowerPoint Presentation</vt:lpstr>
      <vt:lpstr>PowerPoint Presentation</vt:lpstr>
      <vt:lpstr>Snow’s table</vt:lpstr>
      <vt:lpstr>Snow’s “Grand Experiment”</vt:lpstr>
      <vt:lpstr>Comparison</vt:lpstr>
      <vt:lpstr>Association vs Causation</vt:lpstr>
      <vt:lpstr>Chocolate and Heart Disease: Study</vt:lpstr>
      <vt:lpstr>Chocolate and Heart Disease: Association</vt:lpstr>
      <vt:lpstr>Chocolate and Heart Disease: Causation</vt:lpstr>
      <vt:lpstr>Chocolate and Heart Disease: Alternatives</vt:lpstr>
      <vt:lpstr>Key to establishing causality</vt:lpstr>
      <vt:lpstr>Confounding</vt:lpstr>
      <vt:lpstr>Examples</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Thomas Bernardin</cp:lastModifiedBy>
  <cp:revision>32</cp:revision>
  <dcterms:modified xsi:type="dcterms:W3CDTF">2021-09-08T15:35:26Z</dcterms:modified>
</cp:coreProperties>
</file>